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2" r:id="rId3"/>
    <p:sldId id="283" r:id="rId4"/>
    <p:sldId id="260" r:id="rId5"/>
    <p:sldId id="261" r:id="rId6"/>
    <p:sldId id="304" r:id="rId7"/>
    <p:sldId id="305" r:id="rId8"/>
    <p:sldId id="311" r:id="rId9"/>
    <p:sldId id="312" r:id="rId10"/>
    <p:sldId id="313" r:id="rId11"/>
    <p:sldId id="306" r:id="rId12"/>
    <p:sldId id="314" r:id="rId13"/>
    <p:sldId id="310" r:id="rId14"/>
    <p:sldId id="316" r:id="rId15"/>
    <p:sldId id="317" r:id="rId16"/>
    <p:sldId id="284" r:id="rId17"/>
    <p:sldId id="287"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D2"/>
    <a:srgbClr val="F00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642FC-9847-4AA9-9354-8656A51E14CB}"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1DED8-65D3-4FDF-8FE2-919A01CE6AA9}" type="slidenum">
              <a:rPr lang="en-US" smtClean="0"/>
              <a:t>‹#›</a:t>
            </a:fld>
            <a:endParaRPr lang="en-US"/>
          </a:p>
        </p:txBody>
      </p:sp>
    </p:spTree>
    <p:extLst>
      <p:ext uri="{BB962C8B-B14F-4D97-AF65-F5344CB8AC3E}">
        <p14:creationId xmlns:p14="http://schemas.microsoft.com/office/powerpoint/2010/main" val="11674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685800" y="1143000"/>
            <a:ext cx="5486400" cy="3086100"/>
          </a:xfrm>
          <a:ln/>
        </p:spPr>
      </p:sp>
      <p:sp>
        <p:nvSpPr>
          <p:cNvPr id="24579" name="Notes Placeholder 2"/>
          <p:cNvSpPr>
            <a:spLocks noGrp="1"/>
          </p:cNvSpPr>
          <p:nvPr>
            <p:ph type="body" idx="1"/>
          </p:nvPr>
        </p:nvSpPr>
        <p:spPr>
          <a:noFill/>
        </p:spPr>
        <p:txBody>
          <a:bodyPr/>
          <a:lstStyle/>
          <a:p>
            <a:endParaRPr lang="en-US" altLang="vi-VN" smtClean="0"/>
          </a:p>
        </p:txBody>
      </p:sp>
      <p:sp>
        <p:nvSpPr>
          <p:cNvPr id="24580" name="Slide Number Placeholder 3"/>
          <p:cNvSpPr>
            <a:spLocks noGrp="1"/>
          </p:cNvSpPr>
          <p:nvPr>
            <p:ph type="sldNum" sz="quarter" idx="5"/>
          </p:nvPr>
        </p:nvSpPr>
        <p:spPr>
          <a:noFill/>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3DD77126-FF45-4AEB-ACD5-6A8E6E5B2E83}" type="slidenum">
              <a:rPr lang="en-US" altLang="vi-VN" smtClean="0">
                <a:latin typeface="Arial" panose="020B0604020202020204" pitchFamily="34" charset="0"/>
              </a:rPr>
              <a:pPr/>
              <a:t>17</a:t>
            </a:fld>
            <a:endParaRPr lang="en-US" altLang="vi-VN" smtClean="0">
              <a:latin typeface="Arial" panose="020B0604020202020204" pitchFamily="34" charset="0"/>
            </a:endParaRPr>
          </a:p>
        </p:txBody>
      </p:sp>
    </p:spTree>
    <p:extLst>
      <p:ext uri="{BB962C8B-B14F-4D97-AF65-F5344CB8AC3E}">
        <p14:creationId xmlns:p14="http://schemas.microsoft.com/office/powerpoint/2010/main" val="347073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FF4D39D-3022-4CC0-9FFC-5684E290DBDE}" type="datetimeFigureOut">
              <a:rPr lang="vi-VN" smtClean="0"/>
              <a:t>11/10/2021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224804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4D39D-3022-4CC0-9FFC-5684E290DBDE}" type="datetimeFigureOut">
              <a:rPr lang="vi-VN" smtClean="0"/>
              <a:t>11/10/2021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21343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4D39D-3022-4CC0-9FFC-5684E290DBDE}" type="datetimeFigureOut">
              <a:rPr lang="vi-VN" smtClean="0"/>
              <a:t>11/10/2021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380612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4D39D-3022-4CC0-9FFC-5684E290DBDE}" type="datetimeFigureOut">
              <a:rPr lang="vi-VN" smtClean="0"/>
              <a:t>11/10/2021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416369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4D39D-3022-4CC0-9FFC-5684E290DBDE}" type="datetimeFigureOut">
              <a:rPr lang="vi-VN" smtClean="0"/>
              <a:t>11/10/2021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151812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FF4D39D-3022-4CC0-9FFC-5684E290DBDE}" type="datetimeFigureOut">
              <a:rPr lang="vi-VN" smtClean="0"/>
              <a:t>11/10/2021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463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FF4D39D-3022-4CC0-9FFC-5684E290DBDE}" type="datetimeFigureOut">
              <a:rPr lang="vi-VN" smtClean="0"/>
              <a:t>11/10/2021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43495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FF4D39D-3022-4CC0-9FFC-5684E290DBDE}" type="datetimeFigureOut">
              <a:rPr lang="vi-VN" smtClean="0"/>
              <a:t>11/10/2021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296603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4D39D-3022-4CC0-9FFC-5684E290DBDE}" type="datetimeFigureOut">
              <a:rPr lang="vi-VN" smtClean="0"/>
              <a:t>11/10/2021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40878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4D39D-3022-4CC0-9FFC-5684E290DBDE}" type="datetimeFigureOut">
              <a:rPr lang="vi-VN" smtClean="0"/>
              <a:t>11/10/2021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31917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4D39D-3022-4CC0-9FFC-5684E290DBDE}" type="datetimeFigureOut">
              <a:rPr lang="vi-VN" smtClean="0"/>
              <a:t>11/10/2021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56666A1-1A69-4A16-A336-C0CE20CF68B7}" type="slidenum">
              <a:rPr lang="vi-VN" smtClean="0"/>
              <a:t>‹#›</a:t>
            </a:fld>
            <a:endParaRPr lang="vi-VN"/>
          </a:p>
        </p:txBody>
      </p:sp>
    </p:spTree>
    <p:extLst>
      <p:ext uri="{BB962C8B-B14F-4D97-AF65-F5344CB8AC3E}">
        <p14:creationId xmlns:p14="http://schemas.microsoft.com/office/powerpoint/2010/main" val="210086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4D39D-3022-4CC0-9FFC-5684E290DBDE}" type="datetimeFigureOut">
              <a:rPr lang="vi-VN" smtClean="0"/>
              <a:t>11/10/2021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666A1-1A69-4A16-A336-C0CE20CF68B7}" type="slidenum">
              <a:rPr lang="vi-VN" smtClean="0"/>
              <a:t>‹#›</a:t>
            </a:fld>
            <a:endParaRPr lang="vi-VN"/>
          </a:p>
        </p:txBody>
      </p:sp>
    </p:spTree>
    <p:extLst>
      <p:ext uri="{BB962C8B-B14F-4D97-AF65-F5344CB8AC3E}">
        <p14:creationId xmlns:p14="http://schemas.microsoft.com/office/powerpoint/2010/main" val="389053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http://previews.123rf.com/images/yuyuyi/yuyuyi1208/yuyuyi120800192/21782334-kids-and-frame-Stock-Vector-children-school-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87744" y="478936"/>
            <a:ext cx="10423504" cy="3139321"/>
          </a:xfrm>
          <a:prstGeom prst="rect">
            <a:avLst/>
          </a:prstGeom>
        </p:spPr>
        <p:txBody>
          <a:bodyPr wrap="square">
            <a:spAutoFit/>
          </a:bodyPr>
          <a:lstStyle/>
          <a:p>
            <a:pPr algn="ctr">
              <a:defRPr/>
            </a:pPr>
            <a:r>
              <a:rPr lang="en-US" sz="6600" b="1" dirty="0">
                <a:ln w="9525">
                  <a:solidFill>
                    <a:srgbClr val="FFFFFF"/>
                  </a:solidFill>
                  <a:prstDash val="solid"/>
                </a:ln>
                <a:solidFill>
                  <a:srgbClr val="17368D"/>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CHÀO MỪNG CÁC CON </a:t>
            </a:r>
          </a:p>
          <a:p>
            <a:pPr algn="ctr">
              <a:defRPr/>
            </a:pPr>
            <a:r>
              <a:rPr lang="en-US" sz="6600" b="1" dirty="0">
                <a:ln w="9525">
                  <a:solidFill>
                    <a:srgbClr val="FFFFFF"/>
                  </a:solidFill>
                  <a:prstDash val="solid"/>
                </a:ln>
                <a:solidFill>
                  <a:srgbClr val="17368D"/>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ĐẾN VỚI LỚP HỌC</a:t>
            </a:r>
          </a:p>
          <a:p>
            <a:pPr algn="ctr">
              <a:defRPr/>
            </a:pPr>
            <a:r>
              <a:rPr lang="en-US" sz="6600" b="1" dirty="0" err="1">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Trực</a:t>
            </a:r>
            <a:r>
              <a:rPr lang="en-US" sz="6600" b="1" dirty="0">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 </a:t>
            </a:r>
            <a:r>
              <a:rPr lang="en-US" sz="6600" b="1" dirty="0" err="1" smtClean="0">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tuyến</a:t>
            </a:r>
            <a:r>
              <a:rPr lang="en-US" sz="6600" b="1" dirty="0" smtClean="0">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 KHỐI 5</a:t>
            </a:r>
            <a:endParaRPr lang="en-US" sz="6600" b="1" dirty="0">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5809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39"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4"/>
          <p:cNvSpPr/>
          <p:nvPr/>
        </p:nvSpPr>
        <p:spPr>
          <a:xfrm>
            <a:off x="914400" y="333830"/>
            <a:ext cx="9853682" cy="744343"/>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4</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Đọc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đoạn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câu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hỏi</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79176" y="5998671"/>
            <a:ext cx="7861111" cy="584775"/>
          </a:xfrm>
          <a:prstGeom prst="rect">
            <a:avLst/>
          </a:prstGeom>
        </p:spPr>
        <p:txBody>
          <a:bodyPr wrap="square">
            <a:spAutoFit/>
          </a:bodyPr>
          <a:lstStyle/>
          <a:p>
            <a:r>
              <a:rPr lang="en-US" sz="2400" i="1" dirty="0" smtClean="0">
                <a:latin typeface="+mj-lt"/>
              </a:rPr>
              <a:t> </a:t>
            </a:r>
            <a:r>
              <a:rPr lang="en-US" sz="3200" i="1"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2076199"/>
              </p:ext>
            </p:extLst>
          </p:nvPr>
        </p:nvGraphicFramePr>
        <p:xfrm>
          <a:off x="156949" y="1279926"/>
          <a:ext cx="10106167" cy="4876800"/>
        </p:xfrm>
        <a:graphic>
          <a:graphicData uri="http://schemas.openxmlformats.org/drawingml/2006/table">
            <a:tbl>
              <a:tblPr/>
              <a:tblGrid>
                <a:gridCol w="10106167"/>
              </a:tblGrid>
              <a:tr h="0">
                <a:tc>
                  <a:txBody>
                    <a:bodyPr/>
                    <a:lstStyle/>
                    <a:p>
                      <a:pPr algn="just" fontAlgn="t" latinLnBrk="0"/>
                      <a:r>
                        <a:rPr lang="en-US" sz="2800" b="0" dirty="0" smtClean="0">
                          <a:solidFill>
                            <a:srgbClr val="333333"/>
                          </a:solidFill>
                          <a:effectLst/>
                          <a:latin typeface="+mj-lt"/>
                        </a:rPr>
                        <a:t>          </a:t>
                      </a:r>
                      <a:r>
                        <a:rPr lang="vi-VN" sz="2800" b="0" dirty="0" smtClean="0">
                          <a:solidFill>
                            <a:srgbClr val="333333"/>
                          </a:solidFill>
                          <a:effectLst/>
                          <a:latin typeface="+mj-lt"/>
                        </a:rPr>
                        <a:t>Con </a:t>
                      </a:r>
                      <a:r>
                        <a:rPr lang="vi-VN" sz="2800" b="0" dirty="0">
                          <a:solidFill>
                            <a:srgbClr val="333333"/>
                          </a:solidFill>
                          <a:effectLst/>
                          <a:latin typeface="+mj-lt"/>
                        </a:rPr>
                        <a:t>kênh này có tên là kênh Mặt Trời. Nơi đây, suốt ngày, ánh nắng rừng rực đổ lửa xuống mặt đất. Bốn phía chân trời trống huếch trống hoác. Từ lúc mặt trời mọc đến lúc mặt trời lặn không kiếm đâu ra một bóng cây để tránh nắng. Buổi sáng, con kênh còn phơn phớt màu đào, giữa trưa bỗng hoá ra một dòng thuỷ ngân cuồn cuộn loá mắt, rồi dần dần biến thành một con suối lửa lúc trời chiều. Có lẽ bởi vậy mà nó được gọi là kênh Mặt Trời.</a:t>
                      </a:r>
                    </a:p>
                    <a:p>
                      <a:pPr algn="r" fontAlgn="t" latinLnBrk="0"/>
                      <a:r>
                        <a:rPr lang="vi-VN" sz="2800" b="0" dirty="0">
                          <a:solidFill>
                            <a:srgbClr val="333333"/>
                          </a:solidFill>
                          <a:effectLst/>
                          <a:latin typeface="+mj-lt"/>
                        </a:rPr>
                        <a:t>(</a:t>
                      </a:r>
                      <a:r>
                        <a:rPr lang="vi-VN" sz="2800" b="0" i="1" dirty="0">
                          <a:solidFill>
                            <a:srgbClr val="333333"/>
                          </a:solidFill>
                          <a:effectLst/>
                          <a:latin typeface="+mj-lt"/>
                        </a:rPr>
                        <a:t>Theo Đoàn Giỏi</a:t>
                      </a:r>
                      <a:r>
                        <a:rPr lang="vi-VN" sz="2800" b="0" dirty="0">
                          <a:solidFill>
                            <a:srgbClr val="333333"/>
                          </a:solidFill>
                          <a:effectLst/>
                          <a:latin typeface="+mj-lt"/>
                        </a:rPr>
                        <a:t>)</a:t>
                      </a:r>
                    </a:p>
                    <a:p>
                      <a:pPr fontAlgn="t" latinLnBrk="0"/>
                      <a:endParaRPr lang="en-US" sz="2800" b="1" dirty="0" smtClean="0">
                        <a:solidFill>
                          <a:srgbClr val="333333"/>
                        </a:solidFill>
                        <a:effectLst/>
                        <a:latin typeface="+mj-lt"/>
                      </a:endParaRPr>
                    </a:p>
                    <a:p>
                      <a:pPr fontAlgn="t" latinLnBrk="0"/>
                      <a:r>
                        <a:rPr lang="vi-VN" sz="2800" b="1" dirty="0" smtClean="0">
                          <a:solidFill>
                            <a:srgbClr val="333333"/>
                          </a:solidFill>
                          <a:effectLst/>
                          <a:latin typeface="+mj-lt"/>
                        </a:rPr>
                        <a:t>Thuỷ </a:t>
                      </a:r>
                      <a:r>
                        <a:rPr lang="vi-VN" sz="2800" b="1" dirty="0">
                          <a:solidFill>
                            <a:srgbClr val="333333"/>
                          </a:solidFill>
                          <a:effectLst/>
                          <a:latin typeface="+mj-lt"/>
                        </a:rPr>
                        <a:t>ngân: </a:t>
                      </a:r>
                      <a:r>
                        <a:rPr lang="vi-VN" sz="2800" b="0" dirty="0">
                          <a:solidFill>
                            <a:srgbClr val="333333"/>
                          </a:solidFill>
                          <a:effectLst/>
                          <a:latin typeface="+mj-lt"/>
                        </a:rPr>
                        <a:t>kim loại lỏng, có màu trắng như bạc.</a:t>
                      </a:r>
                    </a:p>
                  </a:txBody>
                  <a:tcPr>
                    <a:lnL>
                      <a:noFill/>
                    </a:lnL>
                    <a:lnR>
                      <a:noFill/>
                    </a:lnR>
                    <a:lnT>
                      <a:noFill/>
                    </a:lnT>
                    <a:lnB>
                      <a:noFill/>
                    </a:lnB>
                    <a:solidFill>
                      <a:schemeClr val="accent4">
                        <a:lumMod val="40000"/>
                        <a:lumOff val="60000"/>
                      </a:schemeClr>
                    </a:solidFill>
                  </a:tcPr>
                </a:tc>
              </a:tr>
              <a:tr h="0">
                <a:tc>
                  <a:txBody>
                    <a:bodyPr/>
                    <a:lstStyle/>
                    <a:p>
                      <a:pPr fontAlgn="t" latinLnBrk="0"/>
                      <a:endParaRPr lang="vi-VN" sz="2800" b="0" dirty="0">
                        <a:solidFill>
                          <a:srgbClr val="333333"/>
                        </a:solidFill>
                        <a:effectLst/>
                        <a:latin typeface="+mj-lt"/>
                      </a:endParaRPr>
                    </a:p>
                  </a:txBody>
                  <a:tcPr>
                    <a:lnL>
                      <a:noFill/>
                    </a:lnL>
                    <a:lnR>
                      <a:noFill/>
                    </a:lnR>
                    <a:lnT>
                      <a:noFill/>
                    </a:lnT>
                    <a:lnB>
                      <a:noFill/>
                    </a:lnB>
                  </a:tcPr>
                </a:tc>
              </a:tr>
            </a:tbl>
          </a:graphicData>
        </a:graphic>
      </p:graphicFrame>
    </p:spTree>
    <p:extLst>
      <p:ext uri="{BB962C8B-B14F-4D97-AF65-F5344CB8AC3E}">
        <p14:creationId xmlns:p14="http://schemas.microsoft.com/office/powerpoint/2010/main" val="33853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0" y="515203"/>
            <a:ext cx="10031104" cy="3428999"/>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200" b="1" dirty="0" smtClean="0">
                <a:solidFill>
                  <a:prstClr val="black"/>
                </a:solidFill>
                <a:latin typeface="+mj-lt"/>
              </a:rPr>
              <a:t> </a:t>
            </a:r>
            <a:r>
              <a:rPr lang="en-US" sz="3200" b="1" dirty="0" smtClean="0">
                <a:latin typeface="+mj-lt"/>
              </a:rPr>
              <a:t> </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a:t>
            </a:r>
            <a:r>
              <a:rPr lang="vi-VN" sz="3200" dirty="0">
                <a:latin typeface="Times New Roman" panose="02020603050405020304" pitchFamily="18" charset="0"/>
                <a:cs typeface="Times New Roman" panose="02020603050405020304" pitchFamily="18" charset="0"/>
              </a:rPr>
              <a:t>. Con kênh được quan sát vào những thời điểm nào trong ngày?</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Tác giả nhận ra đặc điểm của con kênh chủ yếu bằng giác quan nào?</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 Nêu tác dụng  của những liên tưởng khi quan sát và miêu tả con kênh?  </a:t>
            </a:r>
            <a:endParaRPr lang="vi-VN" sz="3200" dirty="0">
              <a:latin typeface="+mj-lt"/>
            </a:endParaRPr>
          </a:p>
          <a:p>
            <a:pPr lvl="0"/>
            <a:endParaRPr lang="vi-VN" sz="3200" dirty="0">
              <a:solidFill>
                <a:prstClr val="black"/>
              </a:solidFill>
              <a:latin typeface="+mj-lt"/>
            </a:endParaRPr>
          </a:p>
        </p:txBody>
      </p:sp>
      <p:sp>
        <p:nvSpPr>
          <p:cNvPr id="2" name="Rectangle 1"/>
          <p:cNvSpPr/>
          <p:nvPr/>
        </p:nvSpPr>
        <p:spPr>
          <a:xfrm>
            <a:off x="686937" y="4451234"/>
            <a:ext cx="9098508" cy="1200329"/>
          </a:xfrm>
          <a:prstGeom prst="rect">
            <a:avLst/>
          </a:prstGeom>
        </p:spPr>
        <p:txBody>
          <a:bodyPr wrap="square">
            <a:spAutoFit/>
          </a:bodyPr>
          <a:lstStyle/>
          <a:p>
            <a:r>
              <a:rPr lang="vi-VN" i="1" dirty="0"/>
              <a:t>Em đọc kĩ lại đoạn văn, đọc kĩ lại câu hỏi để trả lời. chú ý vào những liên tưởng trong bài</a:t>
            </a:r>
            <a:endParaRPr lang="vi-VN" dirty="0"/>
          </a:p>
          <a:p>
            <a:r>
              <a:rPr lang="vi-VN" i="1" dirty="0"/>
              <a:t>“Buổi sáng con kênh phơn phớt màu đào, giữa trưa bỗng hóa ra dòng thủy ngân cuồn cuộn lóa mắt, rồi dần dần biến thành một con suối lửa lúc trời chiều”</a:t>
            </a:r>
            <a:endParaRPr lang="vi-VN" dirty="0"/>
          </a:p>
        </p:txBody>
      </p:sp>
    </p:spTree>
    <p:extLst>
      <p:ext uri="{BB962C8B-B14F-4D97-AF65-F5344CB8AC3E}">
        <p14:creationId xmlns:p14="http://schemas.microsoft.com/office/powerpoint/2010/main" val="196729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1651380" y="245660"/>
            <a:ext cx="8625384" cy="6400800"/>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pPr algn="just"/>
            <a:r>
              <a:rPr lang="vi-VN" sz="2800" i="1" dirty="0" smtClean="0">
                <a:latin typeface="Times New Roman" panose="02020603050405020304" pitchFamily="18" charset="0"/>
                <a:cs typeface="Times New Roman" panose="02020603050405020304" pitchFamily="18" charset="0"/>
              </a:rPr>
              <a:t>a</a:t>
            </a:r>
            <a:r>
              <a:rPr lang="vi-VN" sz="2800" i="1" dirty="0">
                <a:latin typeface="Times New Roman" panose="02020603050405020304" pitchFamily="18" charset="0"/>
                <a:cs typeface="Times New Roman" panose="02020603050405020304" pitchFamily="18" charset="0"/>
              </a:rPr>
              <a:t>. Con kênh được quan sát vào mọi thời điểm trong ngày:suốt ngày, từ lúc mặt trời mọc đến lúc mặt trời lặn, buổi sáng, giữa trưa, lúc trời chiều.</a:t>
            </a:r>
          </a:p>
          <a:p>
            <a:pPr algn="just"/>
            <a:r>
              <a:rPr lang="vi-VN" sz="2800" i="1" dirty="0">
                <a:latin typeface="Times New Roman" panose="02020603050405020304" pitchFamily="18" charset="0"/>
                <a:cs typeface="Times New Roman" panose="02020603050405020304" pitchFamily="18" charset="0"/>
              </a:rPr>
              <a:t>b. Tác giả quan sát con kênh chủ yếu bằng thị giác và xúc giác</a:t>
            </a:r>
          </a:p>
          <a:p>
            <a:pPr algn="just"/>
            <a:r>
              <a:rPr lang="vi-VN" sz="2800" i="1" dirty="0">
                <a:latin typeface="Times New Roman" panose="02020603050405020304" pitchFamily="18" charset="0"/>
                <a:cs typeface="Times New Roman" panose="02020603050405020304" pitchFamily="18" charset="0"/>
              </a:rPr>
              <a:t>- Thị giác để thấy con kênh phơn phớt màu đào, con kênh như dòng thủy ngân cuồn cuộn lóa mắt, con kênh như con suối lửa</a:t>
            </a:r>
          </a:p>
          <a:p>
            <a:pPr algn="just"/>
            <a:r>
              <a:rPr lang="vi-VN" sz="2800" i="1" dirty="0">
                <a:latin typeface="Times New Roman" panose="02020603050405020304" pitchFamily="18" charset="0"/>
                <a:cs typeface="Times New Roman" panose="02020603050405020304" pitchFamily="18" charset="0"/>
              </a:rPr>
              <a:t>- Xúc giác để cảm nhận thấy ánh nắng rừng rực đổ lửa xuống mặt đất.</a:t>
            </a:r>
          </a:p>
          <a:p>
            <a:pPr algn="just"/>
            <a:r>
              <a:rPr lang="vi-VN" sz="2800" i="1" dirty="0">
                <a:latin typeface="Times New Roman" panose="02020603050405020304" pitchFamily="18" charset="0"/>
                <a:cs typeface="Times New Roman" panose="02020603050405020304" pitchFamily="18" charset="0"/>
              </a:rPr>
              <a:t>c. Tác dụng của những liên tưởng khi quan sát và miêu tả con kênh đó là giúp người đọc hình dung được cái nắng nóng dữ dội, làm cho cảnh vật hiện ra sinh động hơn, gây ấn tượng với người đọc hơn.</a:t>
            </a:r>
          </a:p>
          <a:p>
            <a:endParaRPr lang="vi-VN" sz="3200" dirty="0">
              <a:latin typeface="+mj-lt"/>
            </a:endParaRPr>
          </a:p>
          <a:p>
            <a:pPr lvl="0"/>
            <a:endParaRPr lang="vi-VN" sz="3200" dirty="0">
              <a:solidFill>
                <a:prstClr val="black"/>
              </a:solidFill>
              <a:latin typeface="+mj-lt"/>
            </a:endParaRPr>
          </a:p>
        </p:txBody>
      </p:sp>
      <p:pic>
        <p:nvPicPr>
          <p:cNvPr id="4" name="Picture 8" descr="https://lh4.googleusercontent.com/-cIhfZt9U3sw/VMmhfg9EjSI/AAAAAAAAAA0/jTt8m-noBgI/female-math-teacher-clip-art-png_4299-Owl-Teacher-Cartoon-Character-With-Graduate-Cap-And-Po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6" y="1862808"/>
            <a:ext cx="1916595" cy="36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s://lh4.googleusercontent.com/-cIhfZt9U3sw/VMmhfg9EjSI/AAAAAAAAAA0/jTt8m-noBgI/female-math-teacher-clip-art-png_4299-Owl-Teacher-Cartoon-Character-With-Graduate-Cap-And-Po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75" y="2381422"/>
            <a:ext cx="2398816" cy="3604161"/>
          </a:xfrm>
          <a:prstGeom prst="rect">
            <a:avLst/>
          </a:prstGeom>
          <a:noFill/>
          <a:extLst>
            <a:ext uri="{909E8E84-426E-40DD-AFC4-6F175D3DCCD1}">
              <a14:hiddenFill xmlns:a14="http://schemas.microsoft.com/office/drawing/2010/main">
                <a:solidFill>
                  <a:srgbClr val="FFFFFF"/>
                </a:solidFill>
              </a14:hiddenFill>
            </a:ext>
          </a:extLst>
        </p:spPr>
      </p:pic>
      <p:sp>
        <p:nvSpPr>
          <p:cNvPr id="7" name="Snip Diagonal Corner Rectangle 6"/>
          <p:cNvSpPr/>
          <p:nvPr/>
        </p:nvSpPr>
        <p:spPr>
          <a:xfrm>
            <a:off x="1624084" y="333830"/>
            <a:ext cx="9143998" cy="2791507"/>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5:  </a:t>
            </a:r>
            <a:r>
              <a:rPr lang="vi-VN" sz="3600" dirty="0" smtClean="0">
                <a:latin typeface="Times New Roman" panose="02020603050405020304" pitchFamily="18" charset="0"/>
                <a:cs typeface="Times New Roman" panose="02020603050405020304" pitchFamily="18" charset="0"/>
              </a:rPr>
              <a:t>Dựa </a:t>
            </a:r>
            <a:r>
              <a:rPr lang="vi-VN" sz="3600" dirty="0">
                <a:latin typeface="Times New Roman" panose="02020603050405020304" pitchFamily="18" charset="0"/>
                <a:cs typeface="Times New Roman" panose="02020603050405020304" pitchFamily="18" charset="0"/>
              </a:rPr>
              <a:t>vào kết quả quan sát của mình, em hãy lập dàn ý bài văn miêu tả một cảnh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kênh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(một </a:t>
            </a:r>
            <a:r>
              <a:rPr lang="en-US" sz="3600" dirty="0" err="1" smtClean="0">
                <a:latin typeface="Times New Roman" panose="02020603050405020304" pitchFamily="18" charset="0"/>
                <a:cs typeface="Times New Roman" panose="02020603050405020304" pitchFamily="18" charset="0"/>
              </a:rPr>
              <a:t>ao</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hay </a:t>
            </a:r>
            <a:r>
              <a:rPr lang="vi-VN" sz="3600" dirty="0">
                <a:latin typeface="Times New Roman" panose="02020603050405020304" pitchFamily="18" charset="0"/>
                <a:cs typeface="Times New Roman" panose="02020603050405020304" pitchFamily="18" charset="0"/>
              </a:rPr>
              <a:t>một hồ </a:t>
            </a:r>
            <a:r>
              <a:rPr lang="vi-VN" sz="3600" dirty="0"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6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0" y="245660"/>
            <a:ext cx="10276764" cy="6441743"/>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vi-VN" sz="2800" b="1" u="sng" dirty="0" smtClean="0">
                <a:latin typeface="Times New Roman" panose="02020603050405020304" pitchFamily="18" charset="0"/>
                <a:cs typeface="Times New Roman" panose="02020603050405020304" pitchFamily="18" charset="0"/>
              </a:rPr>
              <a:t>MB</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Giới thiệu cảnh </a:t>
            </a:r>
            <a:r>
              <a:rPr lang="vi-VN" sz="2800" dirty="0" smtClean="0">
                <a:latin typeface="Times New Roman" panose="02020603050405020304" pitchFamily="18" charset="0"/>
                <a:cs typeface="Times New Roman" panose="02020603050405020304" pitchFamily="18" charset="0"/>
              </a:rPr>
              <a:t>em </a:t>
            </a:r>
            <a:r>
              <a:rPr lang="vi-VN" sz="2800" dirty="0">
                <a:latin typeface="Times New Roman" panose="02020603050405020304" pitchFamily="18" charset="0"/>
                <a:cs typeface="Times New Roman" panose="02020603050405020304" pitchFamily="18" charset="0"/>
              </a:rPr>
              <a:t>định tả</a:t>
            </a:r>
          </a:p>
          <a:p>
            <a:r>
              <a:rPr lang="vi-VN" sz="2800" dirty="0">
                <a:latin typeface="Times New Roman" panose="02020603050405020304" pitchFamily="18" charset="0"/>
                <a:cs typeface="Times New Roman" panose="02020603050405020304" pitchFamily="18" charset="0"/>
              </a:rPr>
              <a:t>- Em được tới đó vào dịp nào? Cùng với ai</a:t>
            </a:r>
          </a:p>
          <a:p>
            <a:r>
              <a:rPr lang="vi-VN" sz="2800" b="1" u="sng" dirty="0">
                <a:latin typeface="Times New Roman" panose="02020603050405020304" pitchFamily="18" charset="0"/>
                <a:cs typeface="Times New Roman" panose="02020603050405020304" pitchFamily="18" charset="0"/>
              </a:rPr>
              <a:t>TB</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Tả bao quát: Cảnh </a:t>
            </a:r>
            <a:r>
              <a:rPr lang="en-US" sz="2800" dirty="0" err="1" smtClean="0">
                <a:latin typeface="Times New Roman" panose="02020603050405020304" pitchFamily="18" charset="0"/>
                <a:cs typeface="Times New Roman" panose="02020603050405020304" pitchFamily="18" charset="0"/>
              </a:rPr>
              <a:t>kênh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điều gì đáng chú ý, mặt </a:t>
            </a:r>
            <a:r>
              <a:rPr lang="en-US" sz="2800" dirty="0" err="1" smtClean="0">
                <a:latin typeface="Times New Roman" panose="02020603050405020304" pitchFamily="18" charset="0"/>
                <a:cs typeface="Times New Roman" panose="02020603050405020304" pitchFamily="18" charset="0"/>
              </a:rPr>
              <a:t>nước</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bầu trời, </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Tả từng chi tiết: Vào từng thời điểm cảnh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gì đặc biệt</a:t>
            </a:r>
          </a:p>
          <a:p>
            <a:r>
              <a:rPr lang="vi-VN" sz="2800" dirty="0">
                <a:latin typeface="Times New Roman" panose="02020603050405020304" pitchFamily="18" charset="0"/>
                <a:cs typeface="Times New Roman" panose="02020603050405020304" pitchFamily="18" charset="0"/>
              </a:rPr>
              <a:t>+Buổi sáng</a:t>
            </a:r>
          </a:p>
          <a:p>
            <a:r>
              <a:rPr lang="vi-VN" sz="2800" dirty="0">
                <a:latin typeface="Times New Roman" panose="02020603050405020304" pitchFamily="18" charset="0"/>
                <a:cs typeface="Times New Roman" panose="02020603050405020304" pitchFamily="18" charset="0"/>
              </a:rPr>
              <a:t>Khi mặt trời còn chưa ló rạng: Bầu trời như thế nào? Mặt nước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gì đặc biệt? Có thấy xuất hiện con người không?</a:t>
            </a:r>
          </a:p>
          <a:p>
            <a:r>
              <a:rPr lang="vi-VN" sz="2800" dirty="0">
                <a:latin typeface="Times New Roman" panose="02020603050405020304" pitchFamily="18" charset="0"/>
                <a:cs typeface="Times New Roman" panose="02020603050405020304" pitchFamily="18" charset="0"/>
              </a:rPr>
              <a:t>Khi mặt trời dần dần xuất hiện: Mặt trời ra sao? Bầu trời như thế nào? Mặt nước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gì đặc biệt không? các sự vật và con người có sự thay đổi gì?</a:t>
            </a:r>
          </a:p>
          <a:p>
            <a:endParaRPr lang="vi-VN" sz="3200" dirty="0">
              <a:latin typeface="+mj-lt"/>
            </a:endParaRPr>
          </a:p>
          <a:p>
            <a:pPr lvl="0"/>
            <a:endParaRPr lang="vi-VN" sz="3200" dirty="0">
              <a:solidFill>
                <a:prstClr val="black"/>
              </a:solidFill>
              <a:latin typeface="+mj-lt"/>
            </a:endParaRPr>
          </a:p>
        </p:txBody>
      </p:sp>
    </p:spTree>
    <p:extLst>
      <p:ext uri="{BB962C8B-B14F-4D97-AF65-F5344CB8AC3E}">
        <p14:creationId xmlns:p14="http://schemas.microsoft.com/office/powerpoint/2010/main" val="9367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0" y="750627"/>
            <a:ext cx="10276764" cy="5568286"/>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Khi </a:t>
            </a:r>
            <a:r>
              <a:rPr lang="vi-VN" sz="2800" dirty="0">
                <a:latin typeface="Times New Roman" panose="02020603050405020304" pitchFamily="18" charset="0"/>
                <a:cs typeface="Times New Roman" panose="02020603050405020304" pitchFamily="18" charset="0"/>
              </a:rPr>
              <a:t>mặt trời đã lên cao: Bầu trời lúc này ra sao? Hoạt động của con người trở nên nhộn nhịp như thế nào?</a:t>
            </a:r>
          </a:p>
          <a:p>
            <a:r>
              <a:rPr lang="vi-VN" sz="2800" dirty="0">
                <a:latin typeface="Times New Roman" panose="02020603050405020304" pitchFamily="18" charset="0"/>
                <a:cs typeface="Times New Roman" panose="02020603050405020304" pitchFamily="18" charset="0"/>
              </a:rPr>
              <a:t>Trong khi ấy, em cùng với mọi người đang làm gì?</a:t>
            </a:r>
          </a:p>
          <a:p>
            <a:r>
              <a:rPr lang="vi-VN" sz="2800" dirty="0">
                <a:latin typeface="Times New Roman" panose="02020603050405020304" pitchFamily="18" charset="0"/>
                <a:cs typeface="Times New Roman" panose="02020603050405020304" pitchFamily="18" charset="0"/>
              </a:rPr>
              <a:t>+Buổi trưa: Cảnh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gì khác biệt? con người khi này đang làm gì?</a:t>
            </a:r>
          </a:p>
          <a:p>
            <a:r>
              <a:rPr lang="vi-VN" sz="2800" dirty="0">
                <a:latin typeface="Times New Roman" panose="02020603050405020304" pitchFamily="18" charset="0"/>
                <a:cs typeface="Times New Roman" panose="02020603050405020304" pitchFamily="18" charset="0"/>
              </a:rPr>
              <a:t>VD:  Thời tiết thay đổi như thế nào? Có nắng hay không?</a:t>
            </a:r>
          </a:p>
          <a:p>
            <a:r>
              <a:rPr lang="vi-VN" sz="2800" dirty="0">
                <a:latin typeface="Times New Roman" panose="02020603050405020304" pitchFamily="18" charset="0"/>
                <a:cs typeface="Times New Roman" panose="02020603050405020304" pitchFamily="18" charset="0"/>
              </a:rPr>
              <a:t>+Buổi chiều: (Như trên)</a:t>
            </a:r>
          </a:p>
          <a:p>
            <a:r>
              <a:rPr lang="vi-VN" sz="2800" dirty="0">
                <a:latin typeface="Times New Roman" panose="02020603050405020304" pitchFamily="18" charset="0"/>
                <a:cs typeface="Times New Roman" panose="02020603050405020304" pitchFamily="18" charset="0"/>
              </a:rPr>
              <a:t>+Buổi tối: (Như trên)</a:t>
            </a:r>
          </a:p>
          <a:p>
            <a:r>
              <a:rPr lang="vi-VN" sz="2800" dirty="0">
                <a:latin typeface="Times New Roman" panose="02020603050405020304" pitchFamily="18" charset="0"/>
                <a:cs typeface="Times New Roman" panose="02020603050405020304" pitchFamily="18" charset="0"/>
              </a:rPr>
              <a:t>- Nêu lợi ích của </a:t>
            </a:r>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kênh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endParaRPr lang="vi-VN" sz="2800" dirty="0">
              <a:latin typeface="Times New Roman" panose="02020603050405020304" pitchFamily="18" charset="0"/>
              <a:cs typeface="Times New Roman" panose="02020603050405020304" pitchFamily="18" charset="0"/>
            </a:endParaRPr>
          </a:p>
          <a:p>
            <a:r>
              <a:rPr lang="vi-VN" sz="2800" b="1" u="sng" dirty="0">
                <a:latin typeface="Times New Roman" panose="02020603050405020304" pitchFamily="18" charset="0"/>
                <a:cs typeface="Times New Roman" panose="02020603050405020304" pitchFamily="18" charset="0"/>
              </a:rPr>
              <a:t>KB</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Cảm nhận của em khi đứng trước cảnh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ao</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endParaRPr lang="vi-VN"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Em sẽ làm gì để giúp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thêm </a:t>
            </a:r>
            <a:r>
              <a:rPr lang="vi-VN" sz="2800" dirty="0" smtClean="0">
                <a:latin typeface="Times New Roman" panose="02020603050405020304" pitchFamily="18" charset="0"/>
                <a:cs typeface="Times New Roman" panose="02020603050405020304" pitchFamily="18" charset="0"/>
              </a:rPr>
              <a:t>đẹp </a:t>
            </a:r>
            <a:r>
              <a:rPr lang="vi-VN" sz="2800" dirty="0">
                <a:latin typeface="Times New Roman" panose="02020603050405020304" pitchFamily="18" charset="0"/>
                <a:cs typeface="Times New Roman" panose="02020603050405020304" pitchFamily="18" charset="0"/>
              </a:rPr>
              <a:t>hơn</a:t>
            </a:r>
          </a:p>
          <a:p>
            <a:endParaRPr lang="vi-VN" sz="3200" dirty="0">
              <a:latin typeface="+mj-lt"/>
            </a:endParaRPr>
          </a:p>
          <a:p>
            <a:pPr lvl="0"/>
            <a:endParaRPr lang="vi-VN" sz="3200" dirty="0">
              <a:solidFill>
                <a:prstClr val="black"/>
              </a:solidFill>
              <a:latin typeface="+mj-lt"/>
            </a:endParaRPr>
          </a:p>
        </p:txBody>
      </p:sp>
    </p:spTree>
    <p:extLst>
      <p:ext uri="{BB962C8B-B14F-4D97-AF65-F5344CB8AC3E}">
        <p14:creationId xmlns:p14="http://schemas.microsoft.com/office/powerpoint/2010/main" val="28658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569493" y="2108334"/>
            <a:ext cx="7970292" cy="1015663"/>
          </a:xfrm>
          <a:prstGeom prst="rect">
            <a:avLst/>
          </a:prstGeom>
          <a:noFill/>
        </p:spPr>
        <p:txBody>
          <a:bodyPr wrap="square" rtlCol="0">
            <a:spAutoFit/>
          </a:bodyPr>
          <a:lstStyle/>
          <a:p>
            <a:r>
              <a:rPr lang="en-US" sz="6000" b="1" dirty="0" err="1" smtClean="0">
                <a:solidFill>
                  <a:srgbClr val="0048D2"/>
                </a:solidFill>
                <a:latin typeface="Times New Roman" panose="02020603050405020304" pitchFamily="18" charset="0"/>
                <a:cs typeface="Times New Roman" panose="02020603050405020304" pitchFamily="18" charset="0"/>
              </a:rPr>
              <a:t>Các</a:t>
            </a:r>
            <a:r>
              <a:rPr lang="en-US" sz="6000" b="1" dirty="0" smtClean="0">
                <a:solidFill>
                  <a:srgbClr val="0048D2"/>
                </a:solidFill>
                <a:latin typeface="Times New Roman" panose="02020603050405020304" pitchFamily="18" charset="0"/>
                <a:cs typeface="Times New Roman" panose="02020603050405020304" pitchFamily="18" charset="0"/>
              </a:rPr>
              <a:t> </a:t>
            </a:r>
            <a:r>
              <a:rPr lang="en-US" sz="6000" b="1" dirty="0" err="1" smtClean="0">
                <a:solidFill>
                  <a:srgbClr val="0048D2"/>
                </a:solidFill>
                <a:latin typeface="Times New Roman" panose="02020603050405020304" pitchFamily="18" charset="0"/>
                <a:cs typeface="Times New Roman" panose="02020603050405020304" pitchFamily="18" charset="0"/>
              </a:rPr>
              <a:t>em</a:t>
            </a:r>
            <a:r>
              <a:rPr lang="en-US" sz="6000" b="1" dirty="0" smtClean="0">
                <a:solidFill>
                  <a:srgbClr val="0048D2"/>
                </a:solidFill>
                <a:latin typeface="Times New Roman" panose="02020603050405020304" pitchFamily="18" charset="0"/>
                <a:cs typeface="Times New Roman" panose="02020603050405020304" pitchFamily="18" charset="0"/>
              </a:rPr>
              <a:t> </a:t>
            </a:r>
            <a:r>
              <a:rPr lang="en-US" sz="6000" b="1" dirty="0" err="1" smtClean="0">
                <a:solidFill>
                  <a:srgbClr val="0048D2"/>
                </a:solidFill>
                <a:latin typeface="Times New Roman" panose="02020603050405020304" pitchFamily="18" charset="0"/>
                <a:cs typeface="Times New Roman" panose="02020603050405020304" pitchFamily="18" charset="0"/>
              </a:rPr>
              <a:t>cùng</a:t>
            </a:r>
            <a:r>
              <a:rPr lang="en-US" sz="6000" b="1" dirty="0" smtClean="0">
                <a:solidFill>
                  <a:srgbClr val="0048D2"/>
                </a:solidFill>
                <a:latin typeface="Times New Roman" panose="02020603050405020304" pitchFamily="18" charset="0"/>
                <a:cs typeface="Times New Roman" panose="02020603050405020304" pitchFamily="18" charset="0"/>
              </a:rPr>
              <a:t> </a:t>
            </a:r>
            <a:r>
              <a:rPr lang="en-US" sz="6000" b="1" dirty="0" err="1" smtClean="0">
                <a:solidFill>
                  <a:srgbClr val="0048D2"/>
                </a:solidFill>
                <a:latin typeface="Times New Roman" panose="02020603050405020304" pitchFamily="18" charset="0"/>
                <a:cs typeface="Times New Roman" panose="02020603050405020304" pitchFamily="18" charset="0"/>
              </a:rPr>
              <a:t>làm</a:t>
            </a:r>
            <a:r>
              <a:rPr lang="en-US" sz="6000" b="1" dirty="0" smtClean="0">
                <a:solidFill>
                  <a:srgbClr val="0048D2"/>
                </a:solidFill>
                <a:latin typeface="Times New Roman" panose="02020603050405020304" pitchFamily="18" charset="0"/>
                <a:cs typeface="Times New Roman" panose="02020603050405020304" pitchFamily="18" charset="0"/>
              </a:rPr>
              <a:t> </a:t>
            </a:r>
            <a:r>
              <a:rPr lang="en-US" sz="6000" b="1" dirty="0" err="1" smtClean="0">
                <a:solidFill>
                  <a:srgbClr val="0048D2"/>
                </a:solidFill>
                <a:latin typeface="Times New Roman" panose="02020603050405020304" pitchFamily="18" charset="0"/>
                <a:cs typeface="Times New Roman" panose="02020603050405020304" pitchFamily="18" charset="0"/>
              </a:rPr>
              <a:t>bài</a:t>
            </a:r>
            <a:endParaRPr lang="en-US" sz="6000" b="1" dirty="0">
              <a:solidFill>
                <a:srgbClr val="0048D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96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21" y="1030875"/>
            <a:ext cx="9990160" cy="1754316"/>
          </a:xfrm>
          <a:prstGeom prst="rect">
            <a:avLst/>
          </a:prstGeom>
          <a:noFill/>
        </p:spPr>
        <p:txBody>
          <a:bodyPr wrap="square" lIns="91431" tIns="45715" rIns="91431" bIns="45715">
            <a:spAutoFit/>
          </a:bodyPr>
          <a:lstStyle/>
          <a:p>
            <a:pPr algn="ctr">
              <a:defRPr/>
            </a:pP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chúng</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ta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thúc</a:t>
            </a:r>
            <a:endPar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Hẹn</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gặp</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lại</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em</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trong</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sau</a:t>
            </a:r>
            <a:r>
              <a:rPr lang="en-US" sz="5400" dirty="0" smtClean="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vi-VN" sz="540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Picture 16" descr="https://barryislandps.files.wordpress.com/2014/02/pt_meetin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56364"/>
            <a:ext cx="2606721" cy="2701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s://barryislandps.files.wordpress.com/2014/02/pt_meetin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721" y="4156364"/>
            <a:ext cx="2395180" cy="2701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barryislandps.files.wordpress.com/2014/02/pt_meetin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901" y="4156364"/>
            <a:ext cx="2395180" cy="2701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s://barryislandps.files.wordpress.com/2014/02/pt_meetin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7081" y="4156364"/>
            <a:ext cx="2395180" cy="270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9647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1"/>
            <a:ext cx="2286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48201" y="4114801"/>
            <a:ext cx="2667000" cy="954107"/>
          </a:xfrm>
          <a:prstGeom prst="rect">
            <a:avLst/>
          </a:prstGeom>
          <a:noFill/>
        </p:spPr>
        <p:txBody>
          <a:bodyPr>
            <a:spAutoFit/>
          </a:bodyPr>
          <a:lstStyle/>
          <a:p>
            <a:pPr algn="ctr" defTabSz="457200">
              <a:defRPr/>
            </a:pPr>
            <a:r>
              <a:rPr lang="en-US" sz="2800" dirty="0" err="1">
                <a:ln w="22225">
                  <a:solidFill>
                    <a:srgbClr val="C0504D"/>
                  </a:solidFill>
                  <a:prstDash val="solid"/>
                </a:ln>
                <a:solidFill>
                  <a:prstClr val="black"/>
                </a:solidFill>
                <a:latin typeface="Garamond" pitchFamily="18" charset="0"/>
                <a:cs typeface="Arial" charset="0"/>
              </a:rPr>
              <a:t>Tập</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trung</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nghe</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giảng</a:t>
            </a:r>
            <a:endParaRPr lang="en-US" sz="2800" dirty="0">
              <a:ln w="22225">
                <a:solidFill>
                  <a:srgbClr val="C0504D"/>
                </a:solidFill>
                <a:prstDash val="solid"/>
              </a:ln>
              <a:solidFill>
                <a:prstClr val="black"/>
              </a:solidFill>
              <a:latin typeface="Garamond" pitchFamily="18" charset="0"/>
              <a:cs typeface="Arial" charset="0"/>
            </a:endParaRPr>
          </a:p>
        </p:txBody>
      </p:sp>
      <p:pic>
        <p:nvPicPr>
          <p:cNvPr id="4100" name="Picture 4" descr="Kết quả hình ảnh cho tắt mic khi muốn nói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20574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13068" y="4114801"/>
            <a:ext cx="2550133" cy="954107"/>
          </a:xfrm>
          <a:prstGeom prst="rect">
            <a:avLst/>
          </a:prstGeom>
          <a:noFill/>
        </p:spPr>
        <p:txBody>
          <a:bodyPr>
            <a:spAutoFit/>
          </a:bodyPr>
          <a:lstStyle/>
          <a:p>
            <a:pPr algn="ctr" defTabSz="457200">
              <a:defRPr/>
            </a:pPr>
            <a:r>
              <a:rPr lang="en-US" sz="2800" dirty="0" err="1">
                <a:ln w="22225">
                  <a:solidFill>
                    <a:srgbClr val="C0504D"/>
                  </a:solidFill>
                  <a:prstDash val="solid"/>
                </a:ln>
                <a:solidFill>
                  <a:prstClr val="black"/>
                </a:solidFill>
                <a:latin typeface="Garamond" pitchFamily="18" charset="0"/>
                <a:cs typeface="Arial" charset="0"/>
              </a:rPr>
              <a:t>Tắt</a:t>
            </a:r>
            <a:r>
              <a:rPr lang="en-US" sz="2800" dirty="0">
                <a:ln w="22225">
                  <a:solidFill>
                    <a:srgbClr val="C0504D"/>
                  </a:solidFill>
                  <a:prstDash val="solid"/>
                </a:ln>
                <a:solidFill>
                  <a:prstClr val="black"/>
                </a:solidFill>
                <a:latin typeface="Garamond" pitchFamily="18" charset="0"/>
                <a:cs typeface="Arial" charset="0"/>
              </a:rPr>
              <a:t> mic </a:t>
            </a:r>
            <a:r>
              <a:rPr lang="en-US" sz="2800" dirty="0" err="1">
                <a:ln w="22225">
                  <a:solidFill>
                    <a:srgbClr val="C0504D"/>
                  </a:solidFill>
                  <a:prstDash val="solid"/>
                </a:ln>
                <a:solidFill>
                  <a:prstClr val="black"/>
                </a:solidFill>
                <a:latin typeface="Garamond" pitchFamily="18" charset="0"/>
                <a:cs typeface="Arial" charset="0"/>
              </a:rPr>
              <a:t>khi</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người</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khác</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nói</a:t>
            </a:r>
            <a:r>
              <a:rPr lang="en-US" sz="2800" dirty="0">
                <a:ln w="22225">
                  <a:solidFill>
                    <a:srgbClr val="C0504D"/>
                  </a:solidFill>
                  <a:prstDash val="solid"/>
                </a:ln>
                <a:solidFill>
                  <a:prstClr val="black"/>
                </a:solidFill>
                <a:latin typeface="Garamond" pitchFamily="18" charset="0"/>
                <a:cs typeface="Arial" charset="0"/>
              </a:rPr>
              <a:t> </a:t>
            </a:r>
          </a:p>
        </p:txBody>
      </p:sp>
      <p:pic>
        <p:nvPicPr>
          <p:cNvPr id="4102" name="Picture 2" descr="tu the ng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2420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0" y="4151294"/>
            <a:ext cx="2819400" cy="954107"/>
          </a:xfrm>
          <a:prstGeom prst="rect">
            <a:avLst/>
          </a:prstGeom>
          <a:noFill/>
        </p:spPr>
        <p:txBody>
          <a:bodyPr>
            <a:spAutoFit/>
          </a:bodyPr>
          <a:lstStyle/>
          <a:p>
            <a:pPr algn="ctr" defTabSz="457200">
              <a:defRPr/>
            </a:pPr>
            <a:r>
              <a:rPr lang="en-US" sz="2800" dirty="0">
                <a:ln w="22225">
                  <a:solidFill>
                    <a:srgbClr val="C0504D"/>
                  </a:solidFill>
                  <a:prstDash val="solid"/>
                </a:ln>
                <a:solidFill>
                  <a:prstClr val="black"/>
                </a:solidFill>
                <a:latin typeface="Garamond" pitchFamily="18" charset="0"/>
                <a:cs typeface="Arial" charset="0"/>
              </a:rPr>
              <a:t> </a:t>
            </a:r>
            <a:r>
              <a:rPr lang="vi-VN" sz="2800" dirty="0">
                <a:ln w="22225">
                  <a:solidFill>
                    <a:srgbClr val="C0504D"/>
                  </a:solidFill>
                  <a:prstDash val="solid"/>
                </a:ln>
                <a:solidFill>
                  <a:prstClr val="black"/>
                </a:solidFill>
                <a:cs typeface="Arial" charset="0"/>
              </a:rPr>
              <a:t>Ngồi học đúng tư thế</a:t>
            </a:r>
            <a:endParaRPr lang="en-US" sz="2800" dirty="0">
              <a:ln w="22225">
                <a:solidFill>
                  <a:srgbClr val="C0504D"/>
                </a:solidFill>
                <a:prstDash val="solid"/>
              </a:ln>
              <a:solidFill>
                <a:prstClr val="black"/>
              </a:solidFill>
              <a:latin typeface="Garamond" pitchFamily="18" charset="0"/>
              <a:cs typeface="Arial" charset="0"/>
            </a:endParaRPr>
          </a:p>
        </p:txBody>
      </p:sp>
    </p:spTree>
    <p:extLst>
      <p:ext uri="{BB962C8B-B14F-4D97-AF65-F5344CB8AC3E}">
        <p14:creationId xmlns:p14="http://schemas.microsoft.com/office/powerpoint/2010/main" val="27252176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a:stretch>
        </a:blipFill>
        <a:effectLst/>
      </p:bgPr>
    </p:bg>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429000" y="1795463"/>
            <a:ext cx="5486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endParaRPr lang="en-US" altLang="en-US" sz="8800" b="1">
              <a:latin typeface="Times New Roman" panose="02020603050405020304" pitchFamily="18" charset="0"/>
              <a:cs typeface="Times New Roman" panose="02020603050405020304" pitchFamily="18" charset="0"/>
            </a:endParaRPr>
          </a:p>
        </p:txBody>
      </p:sp>
      <p:sp>
        <p:nvSpPr>
          <p:cNvPr id="5124" name="TextBox 1"/>
          <p:cNvSpPr txBox="1">
            <a:spLocks noChangeArrowheads="1"/>
          </p:cNvSpPr>
          <p:nvPr/>
        </p:nvSpPr>
        <p:spPr bwMode="auto">
          <a:xfrm>
            <a:off x="1976684" y="494732"/>
            <a:ext cx="82060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r>
              <a:rPr lang="en-US" altLang="en-US" sz="4000" dirty="0" err="1">
                <a:solidFill>
                  <a:srgbClr val="0000FF"/>
                </a:solidFill>
                <a:latin typeface="Times New Roman" panose="02020603050405020304" pitchFamily="18" charset="0"/>
                <a:cs typeface="Times New Roman" panose="02020603050405020304" pitchFamily="18" charset="0"/>
              </a:rPr>
              <a:t>Chương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học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tập</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trực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tuyến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khối</a:t>
            </a:r>
            <a:r>
              <a:rPr lang="en-US" altLang="en-US" sz="4000" dirty="0">
                <a:solidFill>
                  <a:srgbClr val="0000FF"/>
                </a:solidFill>
                <a:latin typeface="Times New Roman" panose="02020603050405020304" pitchFamily="18" charset="0"/>
                <a:cs typeface="Times New Roman" panose="02020603050405020304" pitchFamily="18" charset="0"/>
              </a:rPr>
              <a:t> 5</a:t>
            </a:r>
          </a:p>
        </p:txBody>
      </p:sp>
      <p:sp>
        <p:nvSpPr>
          <p:cNvPr id="5125" name="TextBox 2"/>
          <p:cNvSpPr txBox="1">
            <a:spLocks noChangeArrowheads="1"/>
          </p:cNvSpPr>
          <p:nvPr/>
        </p:nvSpPr>
        <p:spPr bwMode="auto">
          <a:xfrm>
            <a:off x="3765167" y="1934623"/>
            <a:ext cx="4306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r>
              <a:rPr lang="en-US" altLang="en-US" sz="3200" b="1" dirty="0">
                <a:solidFill>
                  <a:srgbClr val="0000FF"/>
                </a:solidFill>
                <a:latin typeface="Times New Roman" panose="02020603050405020304" pitchFamily="18" charset="0"/>
                <a:cs typeface="Times New Roman" panose="02020603050405020304" pitchFamily="18" charset="0"/>
              </a:rPr>
              <a:t>MÔN </a:t>
            </a:r>
            <a:r>
              <a:rPr lang="en-US" altLang="en-US" sz="3200" b="1" dirty="0" smtClean="0">
                <a:solidFill>
                  <a:srgbClr val="0000FF"/>
                </a:solidFill>
                <a:latin typeface="Times New Roman" panose="02020603050405020304" pitchFamily="18" charset="0"/>
                <a:cs typeface="Times New Roman" panose="02020603050405020304" pitchFamily="18" charset="0"/>
              </a:rPr>
              <a:t>TIẾNG VIỆT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5126" name="TextBox 3"/>
          <p:cNvSpPr txBox="1">
            <a:spLocks noChangeArrowheads="1"/>
          </p:cNvSpPr>
          <p:nvPr/>
        </p:nvSpPr>
        <p:spPr bwMode="auto">
          <a:xfrm>
            <a:off x="6569868" y="1202618"/>
            <a:ext cx="469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r>
              <a:rPr lang="en-US" altLang="en-US" sz="2400" dirty="0" err="1" smtClean="0">
                <a:solidFill>
                  <a:srgbClr val="0000FF"/>
                </a:solidFill>
                <a:latin typeface="Times New Roman" panose="02020603050405020304" pitchFamily="18" charset="0"/>
                <a:cs typeface="Times New Roman" panose="02020603050405020304" pitchFamily="18" charset="0"/>
              </a:rPr>
              <a:t>Thứ</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smtClean="0">
                <a:solidFill>
                  <a:srgbClr val="0000FF"/>
                </a:solidFill>
                <a:latin typeface="Times New Roman" panose="02020603050405020304" pitchFamily="18" charset="0"/>
                <a:cs typeface="Times New Roman" panose="02020603050405020304" pitchFamily="18" charset="0"/>
              </a:rPr>
              <a:t>… </a:t>
            </a:r>
            <a:r>
              <a:rPr lang="en-US" altLang="en-US" sz="2400" dirty="0" err="1" smtClean="0">
                <a:solidFill>
                  <a:srgbClr val="0000FF"/>
                </a:solidFill>
                <a:latin typeface="Times New Roman" panose="02020603050405020304" pitchFamily="18" charset="0"/>
                <a:cs typeface="Times New Roman" panose="02020603050405020304" pitchFamily="18" charset="0"/>
              </a:rPr>
              <a:t>ngày</a:t>
            </a:r>
            <a:r>
              <a:rPr lang="en-US" altLang="en-US" sz="2400" dirty="0" smtClean="0">
                <a:solidFill>
                  <a:srgbClr val="0000FF"/>
                </a:solidFill>
                <a:latin typeface="Times New Roman" panose="02020603050405020304" pitchFamily="18" charset="0"/>
                <a:cs typeface="Times New Roman" panose="02020603050405020304" pitchFamily="18" charset="0"/>
              </a:rPr>
              <a:t> … </a:t>
            </a:r>
            <a:r>
              <a:rPr lang="en-US" altLang="en-US" sz="2400" dirty="0" err="1">
                <a:solidFill>
                  <a:srgbClr val="0000FF"/>
                </a:solidFill>
                <a:latin typeface="Times New Roman" panose="02020603050405020304" pitchFamily="18" charset="0"/>
                <a:cs typeface="Times New Roman" panose="02020603050405020304" pitchFamily="18" charset="0"/>
              </a:rPr>
              <a:t>tháng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smtClean="0">
                <a:solidFill>
                  <a:srgbClr val="0000FF"/>
                </a:solidFill>
                <a:latin typeface="Times New Roman" panose="02020603050405020304" pitchFamily="18" charset="0"/>
                <a:cs typeface="Times New Roman" panose="02020603050405020304" pitchFamily="18" charset="0"/>
              </a:rPr>
              <a:t>10 </a:t>
            </a:r>
            <a:r>
              <a:rPr lang="en-US" altLang="en-US" sz="2400" dirty="0" err="1">
                <a:solidFill>
                  <a:srgbClr val="0000FF"/>
                </a:solidFill>
                <a:latin typeface="Times New Roman" panose="02020603050405020304" pitchFamily="18" charset="0"/>
                <a:cs typeface="Times New Roman" panose="02020603050405020304" pitchFamily="18" charset="0"/>
              </a:rPr>
              <a:t>năm</a:t>
            </a:r>
            <a:r>
              <a:rPr lang="en-US" altLang="en-US" sz="2400" dirty="0">
                <a:solidFill>
                  <a:srgbClr val="0000FF"/>
                </a:solidFill>
                <a:latin typeface="Times New Roman" panose="02020603050405020304" pitchFamily="18" charset="0"/>
                <a:cs typeface="Times New Roman" panose="02020603050405020304" pitchFamily="18" charset="0"/>
              </a:rPr>
              <a:t> 2021</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5127" name="TextBox 4"/>
          <p:cNvSpPr txBox="1">
            <a:spLocks noChangeArrowheads="1"/>
          </p:cNvSpPr>
          <p:nvPr/>
        </p:nvSpPr>
        <p:spPr bwMode="auto">
          <a:xfrm>
            <a:off x="1702391" y="2086447"/>
            <a:ext cx="871254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pPr algn="ctr">
              <a:lnSpc>
                <a:spcPct val="150000"/>
              </a:lnSpc>
            </a:pPr>
            <a:endParaRPr lang="en-US" sz="4000" b="1" dirty="0" smtClean="0">
              <a:solidFill>
                <a:srgbClr val="0048D2"/>
              </a:solidFill>
              <a:latin typeface="Times New Roman" panose="02020603050405020304" pitchFamily="18" charset="0"/>
              <a:ea typeface="HP001 5Ha" panose="020B0603050302020204" pitchFamily="34" charset="-127"/>
              <a:cs typeface="Times New Roman" panose="02020603050405020304" pitchFamily="18" charset="0"/>
            </a:endParaRPr>
          </a:p>
          <a:p>
            <a:pPr algn="ctr">
              <a:lnSpc>
                <a:spcPct val="150000"/>
              </a:lnSpc>
            </a:pPr>
            <a:r>
              <a:rPr lang="en-US" sz="4000" b="1" dirty="0" err="1" smtClean="0">
                <a:solidFill>
                  <a:srgbClr val="0048D2"/>
                </a:solidFill>
                <a:latin typeface="Times New Roman" panose="02020603050405020304" pitchFamily="18" charset="0"/>
                <a:ea typeface="HP001 5Ha" panose="020B0603050302020204" pitchFamily="34" charset="-127"/>
                <a:cs typeface="Times New Roman" panose="02020603050405020304" pitchFamily="18" charset="0"/>
              </a:rPr>
              <a:t>Bài</a:t>
            </a:r>
            <a:r>
              <a:rPr lang="en-US" sz="4000" b="1" dirty="0" smtClean="0">
                <a:solidFill>
                  <a:srgbClr val="0048D2"/>
                </a:solidFill>
                <a:latin typeface="Times New Roman" panose="02020603050405020304" pitchFamily="18" charset="0"/>
                <a:ea typeface="HP001 5Ha" panose="020B0603050302020204" pitchFamily="34" charset="-127"/>
                <a:cs typeface="Times New Roman" panose="02020603050405020304" pitchFamily="18" charset="0"/>
              </a:rPr>
              <a:t> 6c: </a:t>
            </a:r>
            <a:r>
              <a:rPr lang="en-US" sz="6000" b="1" dirty="0" err="1"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Sông</a:t>
            </a:r>
            <a:r>
              <a:rPr lang="en-US" sz="60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 </a:t>
            </a:r>
            <a:r>
              <a:rPr lang="en-US" sz="6000" b="1" dirty="0" err="1"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suối</a:t>
            </a:r>
            <a:r>
              <a:rPr lang="en-US" sz="60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 </a:t>
            </a:r>
            <a:r>
              <a:rPr lang="en-US" sz="6000" b="1" dirty="0" err="1"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biển</a:t>
            </a:r>
            <a:r>
              <a:rPr lang="en-US" sz="60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 </a:t>
            </a:r>
            <a:r>
              <a:rPr lang="en-US" sz="6000" b="1" dirty="0" err="1"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hồ</a:t>
            </a:r>
            <a:endParaRPr lang="en-US" sz="60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endParaRPr>
          </a:p>
          <a:p>
            <a:pPr algn="ctr">
              <a:lnSpc>
                <a:spcPct val="150000"/>
              </a:lnSpc>
            </a:pPr>
            <a:r>
              <a:rPr lang="en-US" sz="36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 </a:t>
            </a:r>
            <a:r>
              <a:rPr lang="en-US" sz="3600" b="1" dirty="0" err="1"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Tiết</a:t>
            </a:r>
            <a:r>
              <a:rPr lang="en-US" sz="36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 </a:t>
            </a:r>
            <a:r>
              <a:rPr lang="en-US" sz="3600" b="1" dirty="0" smtClean="0">
                <a:solidFill>
                  <a:srgbClr val="FF0000"/>
                </a:solidFill>
                <a:latin typeface="Times New Roman" panose="02020603050405020304" pitchFamily="18" charset="0"/>
                <a:ea typeface="HP001 5Ha" panose="020B0603050302020204" pitchFamily="34" charset="-127"/>
                <a:cs typeface="Times New Roman" panose="02020603050405020304" pitchFamily="18" charset="0"/>
              </a:rPr>
              <a:t>2)</a:t>
            </a:r>
            <a:endParaRPr lang="vi-VN" sz="3600" b="1" dirty="0">
              <a:solidFill>
                <a:srgbClr val="FF0000"/>
              </a:solidFill>
              <a:latin typeface="Times New Roman" panose="02020603050405020304" pitchFamily="18" charset="0"/>
              <a:ea typeface="HP001 5Ha" panose="020B0603050302020204" pitchFamily="34" charset="-127"/>
              <a:cs typeface="Times New Roman" panose="02020603050405020304" pitchFamily="18" charset="0"/>
            </a:endParaRPr>
          </a:p>
        </p:txBody>
      </p:sp>
    </p:spTree>
    <p:extLst>
      <p:ext uri="{BB962C8B-B14F-4D97-AF65-F5344CB8AC3E}">
        <p14:creationId xmlns:p14="http://schemas.microsoft.com/office/powerpoint/2010/main" val="4836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circle(in)">
                                      <p:cBhvr>
                                        <p:cTn id="12"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888"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2112213" y="603914"/>
            <a:ext cx="7874757" cy="1975513"/>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4000" b="1" dirty="0" err="1" smtClean="0">
                <a:solidFill>
                  <a:srgbClr val="FF0000"/>
                </a:solidFill>
                <a:latin typeface="Times New Roman" panose="02020603050405020304" pitchFamily="18" charset="0"/>
                <a:cs typeface="Times New Roman" panose="02020603050405020304" pitchFamily="18" charset="0"/>
              </a:rPr>
              <a:t>Mục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tiêu</a:t>
            </a:r>
            <a:r>
              <a:rPr lang="en-US" sz="4000" b="1" dirty="0" smtClean="0">
                <a:solidFill>
                  <a:srgbClr val="FF0000"/>
                </a:solidFill>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v"/>
            </a:pPr>
            <a:r>
              <a:rPr lang="en-US" sz="4000" b="1" dirty="0" err="1" smtClean="0">
                <a:solidFill>
                  <a:srgbClr val="002060"/>
                </a:solidFill>
                <a:latin typeface="Times New Roman" panose="02020603050405020304" pitchFamily="18" charset="0"/>
                <a:cs typeface="Times New Roman" panose="02020603050405020304" pitchFamily="18" charset="0"/>
              </a:rPr>
              <a:t>Lập</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dàn</a:t>
            </a:r>
            <a:r>
              <a:rPr lang="en-US" sz="4000" b="1" dirty="0" smtClean="0">
                <a:solidFill>
                  <a:srgbClr val="002060"/>
                </a:solidFill>
                <a:latin typeface="Times New Roman" panose="02020603050405020304" pitchFamily="18" charset="0"/>
                <a:cs typeface="Times New Roman" panose="02020603050405020304" pitchFamily="18" charset="0"/>
              </a:rPr>
              <a:t> ý </a:t>
            </a:r>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văn</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miêu</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tả</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cảnh</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sông</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nước</a:t>
            </a:r>
            <a:r>
              <a:rPr lang="en-US" sz="4000" b="1" dirty="0" smtClean="0">
                <a:solidFill>
                  <a:srgbClr val="002060"/>
                </a:solidFill>
                <a:latin typeface="Times New Roman" panose="02020603050405020304" pitchFamily="18" charset="0"/>
                <a:cs typeface="Times New Roman" panose="02020603050405020304" pitchFamily="18" charset="0"/>
              </a:rPr>
              <a:t>.</a:t>
            </a:r>
            <a:endParaRPr lang="en-US" sz="4000" b="1" dirty="0" smtClean="0">
              <a:solidFill>
                <a:srgbClr val="002060"/>
              </a:solidFill>
              <a:latin typeface="Times New Roman" panose="02020603050405020304" pitchFamily="18" charset="0"/>
              <a:cs typeface="Times New Roman" panose="02020603050405020304" pitchFamily="18" charset="0"/>
            </a:endParaRPr>
          </a:p>
        </p:txBody>
      </p:sp>
      <p:pic>
        <p:nvPicPr>
          <p:cNvPr id="4" name="Picture 8" descr="https://lh4.googleusercontent.com/-cIhfZt9U3sw/VMmhfg9EjSI/AAAAAAAAAA0/jTt8m-noBgI/female-math-teacher-clip-art-png_4299-Owl-Teacher-Cartoon-Character-With-Graduate-Cap-And-Po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 y="1591670"/>
            <a:ext cx="2398816" cy="3604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2809" y="3429000"/>
            <a:ext cx="753356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HOẠT ĐỘNG THỰC HÀNH</a:t>
            </a:r>
            <a:endParaRPr lang="vi-VN" sz="3600" dirty="0"/>
          </a:p>
        </p:txBody>
      </p:sp>
    </p:spTree>
    <p:extLst>
      <p:ext uri="{BB962C8B-B14F-4D97-AF65-F5344CB8AC3E}">
        <p14:creationId xmlns:p14="http://schemas.microsoft.com/office/powerpoint/2010/main" val="12632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nip Diagonal Corner Rectangle 5"/>
          <p:cNvSpPr/>
          <p:nvPr/>
        </p:nvSpPr>
        <p:spPr>
          <a:xfrm>
            <a:off x="307871" y="211000"/>
            <a:ext cx="9798207" cy="1482952"/>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1</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Hãy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nói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điều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em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biết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về</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cả</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96288" y="1747253"/>
            <a:ext cx="8229068" cy="830997"/>
          </a:xfrm>
          <a:prstGeom prst="rect">
            <a:avLst/>
          </a:prstGeom>
        </p:spPr>
        <p:txBody>
          <a:bodyPr wrap="square">
            <a:spAutoFit/>
          </a:bodyPr>
          <a:lstStyle/>
          <a:p>
            <a:r>
              <a:rPr lang="en-US" sz="2400" i="1" dirty="0" smtClean="0">
                <a:latin typeface="+mj-lt"/>
              </a:rPr>
              <a:t>	</a:t>
            </a:r>
            <a:r>
              <a:rPr lang="en-US" sz="2400" i="1" dirty="0" smtClean="0">
                <a:latin typeface="+mj-lt"/>
                <a:sym typeface="Wingdings" panose="05000000000000000000" pitchFamily="2" charset="2"/>
              </a:rPr>
              <a:t> </a:t>
            </a:r>
            <a:r>
              <a:rPr lang="vi-VN" sz="2400" i="1" dirty="0" smtClean="0">
                <a:latin typeface="+mj-lt"/>
              </a:rPr>
              <a:t>Em </a:t>
            </a:r>
            <a:r>
              <a:rPr lang="vi-VN" sz="2400" i="1" dirty="0">
                <a:latin typeface="+mj-lt"/>
              </a:rPr>
              <a:t>dựa vào những điều em biết trong sách vở hoặc trong cuộc sống</a:t>
            </a:r>
            <a:r>
              <a:rPr lang="vi-VN" sz="2400" i="1" dirty="0" smtClean="0">
                <a:latin typeface="+mj-lt"/>
              </a:rPr>
              <a:t>.</a:t>
            </a:r>
            <a:endParaRPr lang="en-US" sz="2400" i="1" dirty="0">
              <a:latin typeface="+mj-lt"/>
            </a:endParaRPr>
          </a:p>
        </p:txBody>
      </p:sp>
      <p:sp>
        <p:nvSpPr>
          <p:cNvPr id="3" name="Rectangle 2"/>
          <p:cNvSpPr/>
          <p:nvPr/>
        </p:nvSpPr>
        <p:spPr>
          <a:xfrm>
            <a:off x="177775" y="2928625"/>
            <a:ext cx="10058400" cy="3139321"/>
          </a:xfrm>
          <a:prstGeom prst="rect">
            <a:avLst/>
          </a:prstGeom>
        </p:spPr>
        <p:txBody>
          <a:bodyPr wrap="square">
            <a:spAutoFit/>
          </a:bodyPr>
          <a:lstStyle/>
          <a:p>
            <a:r>
              <a:rPr lang="vi-VN" b="1" dirty="0"/>
              <a:t>- </a:t>
            </a:r>
            <a:r>
              <a:rPr lang="vi-VN" dirty="0"/>
              <a:t>Biển là một vùng nước mặn rộng lớn nối liền với các đại dương</a:t>
            </a:r>
          </a:p>
          <a:p>
            <a:r>
              <a:rPr lang="vi-VN" b="1" dirty="0"/>
              <a:t>- </a:t>
            </a:r>
            <a:r>
              <a:rPr lang="vi-VN" dirty="0"/>
              <a:t>Biển có vai trò quan trọng trong việc điều hoà khí hậu cho vùng đất liền gần đó</a:t>
            </a:r>
          </a:p>
          <a:p>
            <a:r>
              <a:rPr lang="vi-VN" b="1" dirty="0"/>
              <a:t>- </a:t>
            </a:r>
            <a:r>
              <a:rPr lang="vi-VN" dirty="0"/>
              <a:t>Biển có đa dạng về sự sống bao gồm virus, vi khuẩn, động vật nguyên sinh, tảo, thực vật, nấm và động vật sống ở biển</a:t>
            </a:r>
          </a:p>
          <a:p>
            <a:r>
              <a:rPr lang="vi-VN" b="1" dirty="0"/>
              <a:t>- </a:t>
            </a:r>
            <a:r>
              <a:rPr lang="vi-VN" dirty="0"/>
              <a:t>Biển cung cấp cho con người những thực phẩm đáng kể, chủ yếu là cá, động vật giáp xác, động vật có vú và rong biển thông qua đánh bắt trong tự nhiên hoặc nuôi nhân tạo</a:t>
            </a:r>
          </a:p>
          <a:p>
            <a:r>
              <a:rPr lang="vi-VN" b="1" dirty="0"/>
              <a:t>- </a:t>
            </a:r>
            <a:r>
              <a:rPr lang="vi-VN" dirty="0"/>
              <a:t>Biển cũng phục vụ các mục đích khác, bao gồm cả thương mại, du lịch, khai thác khoáng sản dưới biển, điện, chiến tranh, và các hoạt động giải trí như bơi, lướt sóng, đi thuyền và lặn biển</a:t>
            </a:r>
          </a:p>
          <a:p>
            <a:r>
              <a:rPr lang="vi-VN" b="1" dirty="0"/>
              <a:t>- </a:t>
            </a:r>
            <a:r>
              <a:rPr lang="vi-VN" dirty="0"/>
              <a:t>Hiện nay, biển đang ngày càng ô nhiễm nặng nề do rác thải và các tai nạn tràn dầu... Vì vậy, mỗi chúng ta phải có ý thức bảo vệ môi trường</a:t>
            </a:r>
            <a:r>
              <a:rPr lang="vi-VN" dirty="0" smtClean="0"/>
              <a:t>.</a:t>
            </a:r>
            <a:endParaRPr lang="en-US" dirty="0"/>
          </a:p>
        </p:txBody>
      </p:sp>
    </p:spTree>
    <p:extLst>
      <p:ext uri="{BB962C8B-B14F-4D97-AF65-F5344CB8AC3E}">
        <p14:creationId xmlns:p14="http://schemas.microsoft.com/office/powerpoint/2010/main" val="12714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s://lh4.googleusercontent.com/-cIhfZt9U3sw/VMmhfg9EjSI/AAAAAAAAAA0/jTt8m-noBgI/female-math-teacher-clip-art-png_4299-Owl-Teacher-Cartoon-Character-With-Graduate-Cap-And-Po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73" y="1978349"/>
            <a:ext cx="2398816" cy="3604161"/>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p:cNvSpPr/>
          <p:nvPr/>
        </p:nvSpPr>
        <p:spPr>
          <a:xfrm>
            <a:off x="307871" y="211000"/>
            <a:ext cx="9798207" cy="1482952"/>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2</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Đọc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đoạn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dưới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đây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câu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hỏi</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35042" y="1779687"/>
            <a:ext cx="8028073" cy="5078313"/>
          </a:xfrm>
          <a:prstGeom prst="rect">
            <a:avLst/>
          </a:prstGeom>
        </p:spPr>
        <p:txBody>
          <a:bodyPr wrap="square">
            <a:spAutoFit/>
          </a:bodyPr>
          <a:lstStyle/>
          <a:p>
            <a:pPr algn="just"/>
            <a:r>
              <a:rPr lang="en-US" sz="2800" i="1" dirty="0" smtClean="0">
                <a:latin typeface="+mj-lt"/>
              </a:rPr>
              <a:t>	</a:t>
            </a:r>
            <a:r>
              <a:rPr lang="vi-VN" sz="3200" i="1" dirty="0" smtClean="0">
                <a:latin typeface="+mj-lt"/>
              </a:rPr>
              <a:t>Biển </a:t>
            </a:r>
            <a:r>
              <a:rPr lang="vi-VN" sz="3200" i="1" dirty="0">
                <a:latin typeface="+mj-lt"/>
              </a:rPr>
              <a:t>luôn thay đổi màu tuỳ theo sắc mây trời. Trời xanh thẳm, biển cũng thẳm xanh, như dâng lên cao,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a:t>
            </a:r>
            <a:r>
              <a:rPr lang="vi-VN" sz="3200" i="1" dirty="0" smtClean="0">
                <a:latin typeface="+mj-lt"/>
              </a:rPr>
              <a:t>.</a:t>
            </a:r>
            <a:r>
              <a:rPr lang="en-US" sz="3200" i="1" dirty="0" smtClean="0">
                <a:latin typeface="+mj-lt"/>
              </a:rPr>
              <a:t> </a:t>
            </a:r>
          </a:p>
          <a:p>
            <a:pPr algn="just"/>
            <a:r>
              <a:rPr lang="vi-VN" dirty="0"/>
              <a:t/>
            </a:r>
            <a:br>
              <a:rPr lang="vi-VN" dirty="0"/>
            </a:br>
            <a:endParaRPr lang="en-US" dirty="0"/>
          </a:p>
        </p:txBody>
      </p:sp>
    </p:spTree>
    <p:extLst>
      <p:ext uri="{BB962C8B-B14F-4D97-AF65-F5344CB8AC3E}">
        <p14:creationId xmlns:p14="http://schemas.microsoft.com/office/powerpoint/2010/main" val="3060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177421" y="211000"/>
            <a:ext cx="10740788" cy="962707"/>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2</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Đọc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đoạn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dưới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đây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câu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hỏi</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62719" y="5628471"/>
            <a:ext cx="9945806" cy="1200329"/>
          </a:xfrm>
          <a:prstGeom prst="rect">
            <a:avLst/>
          </a:prstGeom>
        </p:spPr>
        <p:txBody>
          <a:bodyPr wrap="square">
            <a:spAutoFit/>
          </a:bodyPr>
          <a:lstStyle/>
          <a:p>
            <a:r>
              <a:rPr lang="vi-VN" sz="2400" dirty="0">
                <a:latin typeface="+mj-lt"/>
              </a:rPr>
              <a:t>a) Đoạn văn tả đặc điểm gì của biển ?</a:t>
            </a:r>
          </a:p>
          <a:p>
            <a:r>
              <a:rPr lang="vi-VN" sz="2400" dirty="0">
                <a:latin typeface="+mj-lt"/>
              </a:rPr>
              <a:t>b) Để tả đặc điểm đó, tác giả đã quan sát những gì và vào thời gian nào?</a:t>
            </a:r>
          </a:p>
          <a:p>
            <a:r>
              <a:rPr lang="vi-VN" sz="2400" dirty="0">
                <a:latin typeface="+mj-lt"/>
              </a:rPr>
              <a:t>c) Khi quan sát biển, tác giả đã có những liên tưởng thú vị như thế nào</a:t>
            </a:r>
            <a:r>
              <a:rPr lang="vi-VN" sz="2400" dirty="0" smtClean="0">
                <a:latin typeface="+mj-lt"/>
              </a:rPr>
              <a:t>?</a:t>
            </a:r>
            <a:r>
              <a:rPr lang="en-US" sz="2400" b="1" dirty="0" smtClean="0">
                <a:latin typeface="+mj-lt"/>
              </a:rPr>
              <a:t> </a:t>
            </a:r>
            <a:endParaRPr lang="vi-VN" sz="2400" dirty="0">
              <a:latin typeface="+mj-lt"/>
            </a:endParaRPr>
          </a:p>
        </p:txBody>
      </p:sp>
      <p:pic>
        <p:nvPicPr>
          <p:cNvPr id="8" name="Picture 2" descr="https://img.loigiaihay.com/picture/2019/0919/prtscr-capture-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1173707"/>
            <a:ext cx="10385946" cy="439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675"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3698"/>
            <a:ext cx="10667100" cy="1569660"/>
          </a:xfrm>
          <a:prstGeom prst="rect">
            <a:avLst/>
          </a:prstGeom>
        </p:spPr>
        <p:txBody>
          <a:bodyPr wrap="square">
            <a:spAutoFit/>
          </a:bodyPr>
          <a:lstStyle/>
          <a:p>
            <a:r>
              <a:rPr lang="vi-VN" sz="2400" i="1" dirty="0">
                <a:latin typeface="+mj-lt"/>
              </a:rPr>
              <a:t>Em đọc kĩ các đoạn văn, đọc kĩ câu hỏi và tìm ra đáp án</a:t>
            </a:r>
            <a:endParaRPr lang="vi-VN" sz="2400" dirty="0">
              <a:latin typeface="+mj-lt"/>
            </a:endParaRPr>
          </a:p>
          <a:p>
            <a:r>
              <a:rPr lang="en-US" sz="2400" i="1" dirty="0" smtClean="0">
                <a:latin typeface="+mj-lt"/>
              </a:rPr>
              <a:t>        </a:t>
            </a:r>
            <a:r>
              <a:rPr lang="vi-VN" sz="2400" i="1" dirty="0" smtClean="0">
                <a:latin typeface="+mj-lt"/>
              </a:rPr>
              <a:t>Câu </a:t>
            </a:r>
            <a:r>
              <a:rPr lang="vi-VN" sz="2400" i="1" dirty="0">
                <a:latin typeface="+mj-lt"/>
              </a:rPr>
              <a:t>a: chú ý câu “biển luôn thay đổi màu tùy theo sắc mây trời”</a:t>
            </a:r>
            <a:endParaRPr lang="vi-VN" sz="2400" dirty="0">
              <a:latin typeface="+mj-lt"/>
            </a:endParaRPr>
          </a:p>
          <a:p>
            <a:r>
              <a:rPr lang="en-US" sz="2400" i="1" dirty="0" smtClean="0">
                <a:latin typeface="+mj-lt"/>
              </a:rPr>
              <a:t>        </a:t>
            </a:r>
            <a:r>
              <a:rPr lang="vi-VN" sz="2400" i="1" dirty="0" smtClean="0">
                <a:latin typeface="+mj-lt"/>
              </a:rPr>
              <a:t>Câu c</a:t>
            </a:r>
            <a:r>
              <a:rPr lang="en-US" sz="2400" i="1" dirty="0" smtClean="0">
                <a:latin typeface="+mj-lt"/>
              </a:rPr>
              <a:t>:</a:t>
            </a:r>
            <a:r>
              <a:rPr lang="vi-VN" sz="2400" i="1" dirty="0" smtClean="0">
                <a:latin typeface="+mj-lt"/>
              </a:rPr>
              <a:t> </a:t>
            </a:r>
            <a:r>
              <a:rPr lang="vi-VN" sz="2400" i="1" dirty="0">
                <a:latin typeface="+mj-lt"/>
              </a:rPr>
              <a:t>chú ý liên tưởng chính là từ chuyện này, hình ảnh này nghĩ đến chuyện khác, hình ảnh khác, từ chuyện của người ngẫm nghĩ về chuyện của mình.</a:t>
            </a:r>
            <a:endParaRPr lang="en-US" sz="2400" dirty="0">
              <a:latin typeface="+mj-lt"/>
            </a:endParaRPr>
          </a:p>
        </p:txBody>
      </p:sp>
      <p:sp>
        <p:nvSpPr>
          <p:cNvPr id="3" name="Rectangle 2"/>
          <p:cNvSpPr/>
          <p:nvPr/>
        </p:nvSpPr>
        <p:spPr>
          <a:xfrm>
            <a:off x="-263421" y="2100956"/>
            <a:ext cx="11193941" cy="4154984"/>
          </a:xfrm>
          <a:prstGeom prst="rect">
            <a:avLst/>
          </a:prstGeom>
        </p:spPr>
        <p:txBody>
          <a:bodyPr wrap="square">
            <a:spAutoFit/>
          </a:bodyPr>
          <a:lstStyle/>
          <a:p>
            <a:r>
              <a:rPr lang="vi-VN" sz="2400" i="1" dirty="0">
                <a:latin typeface="+mj-lt"/>
              </a:rPr>
              <a:t>a. Đoạn văn tả sự thay đổi màu sắc của mặt biển theo sắc của mây trời. Đoạn văn có câu “biển luôn thay đổi màu tùy theo sắc mây trời” đã nói rõ đặc điểm đó.</a:t>
            </a:r>
          </a:p>
          <a:p>
            <a:r>
              <a:rPr lang="vi-VN" sz="2400" i="1" dirty="0">
                <a:latin typeface="+mj-lt"/>
              </a:rPr>
              <a:t>b. Để tả những đặc điểm đó, tác giả đã quan sát mặt biển vào những thời điểm khác nhau:</a:t>
            </a:r>
          </a:p>
          <a:p>
            <a:r>
              <a:rPr lang="vi-VN" sz="2400" i="1" dirty="0">
                <a:latin typeface="+mj-lt"/>
              </a:rPr>
              <a:t>- Khi trời  xanh thẳm.</a:t>
            </a:r>
          </a:p>
          <a:p>
            <a:r>
              <a:rPr lang="vi-VN" sz="2400" i="1" dirty="0">
                <a:latin typeface="+mj-lt"/>
              </a:rPr>
              <a:t>- Khi trời rải mây nhạt.</a:t>
            </a:r>
          </a:p>
          <a:p>
            <a:r>
              <a:rPr lang="vi-VN" sz="2400" i="1" dirty="0">
                <a:latin typeface="+mj-lt"/>
              </a:rPr>
              <a:t>- Khi trời âm u</a:t>
            </a:r>
          </a:p>
          <a:p>
            <a:r>
              <a:rPr lang="vi-VN" sz="2400" i="1" dirty="0">
                <a:latin typeface="+mj-lt"/>
              </a:rPr>
              <a:t>- Khi trời ầm ầm dông gió</a:t>
            </a:r>
          </a:p>
          <a:p>
            <a:r>
              <a:rPr lang="vi-VN" sz="2400" i="1" dirty="0">
                <a:latin typeface="+mj-lt"/>
              </a:rPr>
              <a:t>c. Khi quan sát biển, tác giả đã có những liên tưởng thú vị đó là: Biển cũng giống như con người, lúc vui buồn, lúc tẻ nhạt, lúc lạnh lùng, lúc sôi nổi, hả hê, lúc lại đăm chiêu, gắt gỏng.</a:t>
            </a:r>
          </a:p>
        </p:txBody>
      </p:sp>
    </p:spTree>
    <p:extLst>
      <p:ext uri="{BB962C8B-B14F-4D97-AF65-F5344CB8AC3E}">
        <p14:creationId xmlns:p14="http://schemas.microsoft.com/office/powerpoint/2010/main" val="411876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39" y="0"/>
            <a:ext cx="128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s://lh4.googleusercontent.com/-cIhfZt9U3sw/VMmhfg9EjSI/AAAAAAAAAA0/jTt8m-noBgI/female-math-teacher-clip-art-png_4299-Owl-Teacher-Cartoon-Character-With-Graduate-Cap-And-Po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 y="2422366"/>
            <a:ext cx="2415654" cy="3604161"/>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p:cNvSpPr/>
          <p:nvPr/>
        </p:nvSpPr>
        <p:spPr>
          <a:xfrm>
            <a:off x="1378423" y="893388"/>
            <a:ext cx="8789158" cy="962707"/>
          </a:xfrm>
          <a:prstGeom prst="snip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3</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bày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kết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quả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tìm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hiểu</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02507" y="2104492"/>
            <a:ext cx="6250675" cy="1077218"/>
          </a:xfrm>
          <a:prstGeom prst="rect">
            <a:avLst/>
          </a:prstGeom>
        </p:spPr>
        <p:txBody>
          <a:bodyPr wrap="square">
            <a:spAutoFit/>
          </a:bodyPr>
          <a:lstStyle/>
          <a:p>
            <a:r>
              <a:rPr lang="en-US" sz="2400" i="1" dirty="0" smtClean="0">
                <a:latin typeface="+mj-lt"/>
              </a:rPr>
              <a:t> </a:t>
            </a:r>
            <a:r>
              <a:rPr lang="en-US" sz="3200" i="1" dirty="0" err="1" smtClean="0">
                <a:latin typeface="Times New Roman" panose="02020603050405020304" pitchFamily="18" charset="0"/>
                <a:cs typeface="Times New Roman" panose="02020603050405020304" pitchFamily="18" charset="0"/>
              </a:rPr>
              <a:t>Học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sinh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trình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bày</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quả</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tìm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hiểu</a:t>
            </a:r>
            <a:r>
              <a:rPr lang="en-US" sz="3200" i="1" dirty="0" smtClean="0">
                <a:latin typeface="Times New Roman" panose="02020603050405020304" pitchFamily="18" charset="0"/>
                <a:cs typeface="Times New Roman" panose="02020603050405020304" pitchFamily="18" charset="0"/>
              </a:rPr>
              <a:t>.</a:t>
            </a:r>
          </a:p>
          <a:p>
            <a:r>
              <a:rPr lang="en-US" sz="3200" i="1" dirty="0" err="1" smtClean="0">
                <a:latin typeface="Times New Roman" panose="02020603050405020304" pitchFamily="18" charset="0"/>
                <a:cs typeface="Times New Roman" panose="02020603050405020304" pitchFamily="18" charset="0"/>
              </a:rPr>
              <a:t>Lớp</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tham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nhận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xét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bổ</a:t>
            </a:r>
            <a:r>
              <a:rPr lang="en-US" sz="3200" i="1" dirty="0" smtClean="0">
                <a:latin typeface="Times New Roman" panose="02020603050405020304" pitchFamily="18" charset="0"/>
                <a:cs typeface="Times New Roman" panose="02020603050405020304" pitchFamily="18" charset="0"/>
              </a:rPr>
              <a:t> sung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5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4533</TotalTime>
  <Words>945</Words>
  <Application>Microsoft Office PowerPoint</Application>
  <PresentationFormat>Custom</PresentationFormat>
  <Paragraphs>91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Phong</dc:creator>
  <cp:lastModifiedBy>Windows User</cp:lastModifiedBy>
  <cp:revision>57</cp:revision>
  <dcterms:created xsi:type="dcterms:W3CDTF">2015-09-20T09:59:50Z</dcterms:created>
  <dcterms:modified xsi:type="dcterms:W3CDTF">2021-10-12T06:38:18Z</dcterms:modified>
</cp:coreProperties>
</file>